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 dare in input un’immagine ad un MLP andrebbe “appiattita” e questo porterebbe una grande perdita di informazione (ad esempio un cerchio non verrebbe riconosciuto) e per immagini ad alta risoluzione ci sarebbe un numero di parametri enorme!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Non si considera tutta l’immagine contemporaneamente</a:t>
            </a:r>
          </a:p>
          <a:p>
            <a:pPr/>
          </a:p>
          <a:p>
            <a:pPr/>
            <a:r>
              <a:t>Il kernel viene imparato con il training, quindi a partire dalle immagini contenute nel training dataset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TODO: operazione lineare viene dopo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Shape 21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Stride di 1: ci muoviamo pixel a pixel, più alto è lo stride, più indipendente sono le singole celle di output (meno sovrapposizione tra applicazioni successive del kernel)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5" name="Shape 2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 contrario del kernel però il pooling non ha parametri da imparare, ma fa un’operazione fissa e ben definita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1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Relationship Id="rId4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ti Neurali Convoluzionali per il riconoscimento di immagin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Reti Neurali Convoluzionali per il riconoscimento di immagini</a:t>
            </a:r>
          </a:p>
        </p:txBody>
      </p:sp>
      <p:sp>
        <p:nvSpPr>
          <p:cNvPr id="152" name="PCTO Addestramento di Reti Neurali con Linguaggio Pyth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PCTO Addestramento di Reti Neurali con Linguaggio Python</a:t>
            </a:r>
          </a:p>
        </p:txBody>
      </p:sp>
      <p:sp>
        <p:nvSpPr>
          <p:cNvPr id="153" name="Laura Nenzi, Gloria Pietropolli, Gaia Saveri"/>
          <p:cNvSpPr txBox="1"/>
          <p:nvPr/>
        </p:nvSpPr>
        <p:spPr>
          <a:xfrm>
            <a:off x="1206499" y="11839048"/>
            <a:ext cx="2197100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3600">
                <a:solidFill>
                  <a:srgbClr val="000000"/>
                </a:solidFill>
              </a:defRPr>
            </a:lvl1pPr>
          </a:lstStyle>
          <a:p>
            <a:pPr/>
            <a:r>
              <a:t>Laura Nenzi, Gloria Pietropolli, Gaia Saveri </a:t>
            </a:r>
          </a:p>
        </p:txBody>
      </p:sp>
      <p:pic>
        <p:nvPicPr>
          <p:cNvPr id="154" name="centenario_principale.png" descr="centenario_principa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3498" y="11629092"/>
            <a:ext cx="6033081" cy="10568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logo_galilei.png" descr="logo_galilei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25922" y="11628337"/>
            <a:ext cx="5314143" cy="105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e operazioni in una CNN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 operazioni in una CNN:</a:t>
            </a:r>
          </a:p>
        </p:txBody>
      </p:sp>
      <p:pic>
        <p:nvPicPr>
          <p:cNvPr id="243" name="1_AO-IxW91_GmKOZ-faQULlQ copy.png" descr="1_AO-IxW91_GmKOZ-faQULlQ cop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5698" y="3164862"/>
            <a:ext cx="17872604" cy="9159709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trato totalmente connesso"/>
          <p:cNvSpPr txBox="1"/>
          <p:nvPr/>
        </p:nvSpPr>
        <p:spPr>
          <a:xfrm>
            <a:off x="16480220" y="10848427"/>
            <a:ext cx="3186782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Strato totalmente connesso</a:t>
            </a:r>
          </a:p>
        </p:txBody>
      </p:sp>
      <p:sp>
        <p:nvSpPr>
          <p:cNvPr id="245" name="Conv + Pooling"/>
          <p:cNvSpPr txBox="1"/>
          <p:nvPr/>
        </p:nvSpPr>
        <p:spPr>
          <a:xfrm>
            <a:off x="7557813" y="2674882"/>
            <a:ext cx="435992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Conv + Pooling</a:t>
            </a:r>
          </a:p>
        </p:txBody>
      </p:sp>
      <p:sp>
        <p:nvSpPr>
          <p:cNvPr id="246" name="Input"/>
          <p:cNvSpPr txBox="1"/>
          <p:nvPr/>
        </p:nvSpPr>
        <p:spPr>
          <a:xfrm>
            <a:off x="3964151" y="5324365"/>
            <a:ext cx="15694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247" name="Output"/>
          <p:cNvSpPr txBox="1"/>
          <p:nvPr/>
        </p:nvSpPr>
        <p:spPr>
          <a:xfrm>
            <a:off x="18781986" y="5324365"/>
            <a:ext cx="202113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Output</a:t>
            </a:r>
          </a:p>
        </p:txBody>
      </p:sp>
      <p:sp>
        <p:nvSpPr>
          <p:cNvPr id="248" name="Conv + Pooling"/>
          <p:cNvSpPr txBox="1"/>
          <p:nvPr/>
        </p:nvSpPr>
        <p:spPr>
          <a:xfrm>
            <a:off x="12635186" y="2674882"/>
            <a:ext cx="43599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Conv + Pooling</a:t>
            </a:r>
          </a:p>
        </p:txBody>
      </p:sp>
      <p:pic>
        <p:nvPicPr>
          <p:cNvPr id="249" name="8-gif.png" descr="8-gif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14495" y="6470628"/>
            <a:ext cx="2021129" cy="20211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ti Neurali per il riconoscimento di immagin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Reti Neurali per il riconoscimento di immagini</a:t>
            </a:r>
          </a:p>
        </p:txBody>
      </p:sp>
      <p:sp>
        <p:nvSpPr>
          <p:cNvPr id="158" name="Classificare immagini utilizzando tecniche di Deep Learnin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Classificare immagini utilizzando tecniche di Deep Learning</a:t>
            </a:r>
          </a:p>
        </p:txBody>
      </p:sp>
      <p:pic>
        <p:nvPicPr>
          <p:cNvPr id="159" name="Screenshot 2024-01-05 at 14.22.56.png" descr="Screenshot 2024-01-05 at 14.22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79477" y="3382160"/>
            <a:ext cx="14825046" cy="10190165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Cosa vede il computer"/>
          <p:cNvSpPr txBox="1"/>
          <p:nvPr/>
        </p:nvSpPr>
        <p:spPr>
          <a:xfrm>
            <a:off x="12143905" y="8978755"/>
            <a:ext cx="694790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Cosa vede il computer</a:t>
            </a:r>
          </a:p>
        </p:txBody>
      </p:sp>
      <p:sp>
        <p:nvSpPr>
          <p:cNvPr id="161" name="Line"/>
          <p:cNvSpPr/>
          <p:nvPr/>
        </p:nvSpPr>
        <p:spPr>
          <a:xfrm>
            <a:off x="12111583" y="11210568"/>
            <a:ext cx="7012546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2" name="Classificazione…"/>
          <p:cNvSpPr txBox="1"/>
          <p:nvPr/>
        </p:nvSpPr>
        <p:spPr>
          <a:xfrm>
            <a:off x="10662827" y="11272367"/>
            <a:ext cx="9910059" cy="1525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Classificazione </a:t>
            </a:r>
          </a:p>
          <a:p>
            <a:pPr>
              <a:lnSpc>
                <a:spcPct val="90000"/>
              </a:lnSpc>
              <a:spcBef>
                <a:spcPts val="500"/>
              </a:spcBef>
              <a:defRPr sz="4800">
                <a:solidFill>
                  <a:srgbClr val="000000"/>
                </a:solidFill>
              </a:defRPr>
            </a:pPr>
            <a:r>
              <a:t>(apprendimento supervisionato)</a:t>
            </a:r>
          </a:p>
        </p:txBody>
      </p:sp>
      <p:sp>
        <p:nvSpPr>
          <p:cNvPr id="163" name="% gatto…"/>
          <p:cNvSpPr txBox="1"/>
          <p:nvPr/>
        </p:nvSpPr>
        <p:spPr>
          <a:xfrm>
            <a:off x="19254489" y="10304519"/>
            <a:ext cx="3251342" cy="1812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14:m>
              <m:oMath>
                <m:r>
                  <a:rPr xmlns:a="http://schemas.openxmlformats.org/drawingml/2006/main" sz="5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85</m:t>
                </m:r>
              </m:oMath>
            </a14:m>
            <a:r>
              <a:t>% gatto</a:t>
            </a:r>
          </a:p>
          <a:p>
            <a:pPr>
              <a:lnSpc>
                <a:spcPct val="90000"/>
              </a:lnSpc>
              <a:spcBef>
                <a:spcPts val="500"/>
              </a:spcBef>
              <a:defRPr sz="4800">
                <a:solidFill>
                  <a:srgbClr val="000000"/>
                </a:solidFill>
              </a:defRPr>
            </a:pPr>
            <a14:m>
              <m:oMath>
                <m:r>
                  <a:rPr xmlns:a="http://schemas.openxmlformats.org/drawingml/2006/main" sz="5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15</m:t>
                </m:r>
              </m:oMath>
            </a14:m>
            <a:r>
              <a:t>% cane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erché non si usano gli MLP per le immagini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Perché non si usano gli MLP per le immagini?</a:t>
            </a:r>
          </a:p>
        </p:txBody>
      </p:sp>
      <p:sp>
        <p:nvSpPr>
          <p:cNvPr id="166" name="In breve: gli MLP non hanno la nozione di spazi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 breve: gli MLP non hanno la nozione di spazio</a:t>
            </a:r>
          </a:p>
        </p:txBody>
      </p:sp>
      <p:grpSp>
        <p:nvGrpSpPr>
          <p:cNvPr id="170" name="Group"/>
          <p:cNvGrpSpPr/>
          <p:nvPr/>
        </p:nvGrpSpPr>
        <p:grpSpPr>
          <a:xfrm>
            <a:off x="1447540" y="3413011"/>
            <a:ext cx="13203567" cy="5109498"/>
            <a:chOff x="0" y="0"/>
            <a:chExt cx="13203566" cy="5109497"/>
          </a:xfrm>
        </p:grpSpPr>
        <p:pic>
          <p:nvPicPr>
            <p:cNvPr id="167" name="Opera Snapshot_2024-01-02_145500_mriquestions.com.png" descr="Opera Snapshot_2024-01-02_145500_mriquestions.co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62452" y="185410"/>
              <a:ext cx="12941115" cy="3726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" name="Rectangle"/>
            <p:cNvSpPr/>
            <p:nvPr/>
          </p:nvSpPr>
          <p:spPr>
            <a:xfrm>
              <a:off x="0" y="0"/>
              <a:ext cx="993637" cy="4097320"/>
            </a:xfrm>
            <a:prstGeom prst="rect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6" name="Connection Line"/>
            <p:cNvSpPr/>
            <p:nvPr/>
          </p:nvSpPr>
          <p:spPr>
            <a:xfrm>
              <a:off x="497130" y="4082594"/>
              <a:ext cx="1026904" cy="1026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9" h="20419" fill="norm" stroke="1" extrusionOk="0">
                  <a:moveTo>
                    <a:pt x="169" y="0"/>
                  </a:moveTo>
                  <a:cubicBezTo>
                    <a:pt x="-1181" y="14850"/>
                    <a:pt x="5569" y="21600"/>
                    <a:pt x="20419" y="2025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pPr/>
            </a:p>
          </p:txBody>
        </p:sp>
      </p:grpSp>
      <p:sp>
        <p:nvSpPr>
          <p:cNvPr id="171" name="L’input degli MLP ha   dimensione, ma una delle caratteristiche principali delle immagini è l’informazione spaziale!"/>
          <p:cNvSpPr txBox="1"/>
          <p:nvPr/>
        </p:nvSpPr>
        <p:spPr>
          <a:xfrm>
            <a:off x="3133637" y="7335006"/>
            <a:ext cx="15735272" cy="227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L’input degli MLP ha </a:t>
            </a:r>
            <a14:m>
              <m:oMath>
                <m:r>
                  <a:rPr xmlns:a="http://schemas.openxmlformats.org/drawingml/2006/main" sz="5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1</m:t>
                </m:r>
              </m:oMath>
            </a14:m>
            <a:r>
              <a:t> dimensione, ma </a:t>
            </a:r>
            <a:r>
              <a:rPr b="1"/>
              <a:t>una delle caratteristiche principali delle immagini è l’informazione spaziale! </a:t>
            </a:r>
          </a:p>
        </p:txBody>
      </p:sp>
      <p:sp>
        <p:nvSpPr>
          <p:cNvPr id="172" name="Per usare un’immagine come input per un MLP, questa andrebbe appiattita:…"/>
          <p:cNvSpPr txBox="1"/>
          <p:nvPr/>
        </p:nvSpPr>
        <p:spPr>
          <a:xfrm>
            <a:off x="3048000" y="10175683"/>
            <a:ext cx="21083059" cy="2241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500"/>
              </a:spcBef>
              <a:defRPr sz="4800">
                <a:solidFill>
                  <a:srgbClr val="000000"/>
                </a:solidFill>
              </a:defRPr>
            </a:pPr>
            <a:r>
              <a:t>Per usare un’immagine come input per un MLP, questa andrebbe appiattita:</a:t>
            </a:r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Perdita di informazione;</a:t>
            </a:r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Aumento eccessivo di parametri (uno per ogni pixel)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17087298" y="4029366"/>
            <a:ext cx="7180174" cy="3876789"/>
            <a:chOff x="0" y="0"/>
            <a:chExt cx="7180173" cy="3876788"/>
          </a:xfrm>
        </p:grpSpPr>
        <p:pic>
          <p:nvPicPr>
            <p:cNvPr id="173" name="Opera Snapshot_2024-01-05_143958_medium.com.png" descr="Opera Snapshot_2024-01-05_143958_medium.co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1042" y="0"/>
              <a:ext cx="6758090" cy="28501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Invarianza per traslazione"/>
            <p:cNvSpPr txBox="1"/>
            <p:nvPr/>
          </p:nvSpPr>
          <p:spPr>
            <a:xfrm>
              <a:off x="0" y="3013188"/>
              <a:ext cx="7180174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  <a:latin typeface="Bradley Hand ITC TT-Bold"/>
                  <a:ea typeface="Bradley Hand ITC TT-Bold"/>
                  <a:cs typeface="Bradley Hand ITC TT-Bold"/>
                  <a:sym typeface="Bradley Hand ITC TT-Bold"/>
                </a:defRPr>
              </a:lvl1pPr>
            </a:lstStyle>
            <a:p>
              <a:pPr/>
              <a:r>
                <a:t>Invarianza per traslazione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sa sono le Reti Neurali Convoluzionali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Cosa sono le Reti Neurali Convoluzionali?</a:t>
            </a:r>
          </a:p>
        </p:txBody>
      </p:sp>
      <p:grpSp>
        <p:nvGrpSpPr>
          <p:cNvPr id="184" name="Group"/>
          <p:cNvGrpSpPr/>
          <p:nvPr/>
        </p:nvGrpSpPr>
        <p:grpSpPr>
          <a:xfrm>
            <a:off x="1207332" y="3003540"/>
            <a:ext cx="10758186" cy="5142516"/>
            <a:chOff x="-38100" y="-38100"/>
            <a:chExt cx="10758184" cy="5142514"/>
          </a:xfrm>
        </p:grpSpPr>
        <p:sp>
          <p:nvSpPr>
            <p:cNvPr id="181" name="Le Reti Neurali Convoluzionali (CNN) sono una particolare architettura pensata per preservare le correlazioni spaziali nell’input."/>
            <p:cNvSpPr txBox="1"/>
            <p:nvPr/>
          </p:nvSpPr>
          <p:spPr>
            <a:xfrm>
              <a:off x="530418" y="810719"/>
              <a:ext cx="9621150" cy="34448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pPr>
              <a:r>
                <a:t>Le Reti Neurali Convoluzionali (CNN) sono una particolare architettura pensata per </a:t>
              </a:r>
              <a:r>
                <a:rPr b="1"/>
                <a:t>preservare le correlazioni spaziali nell’input</a:t>
              </a:r>
              <a:r>
                <a:t>.</a:t>
              </a:r>
            </a:p>
          </p:txBody>
        </p:sp>
        <p:pic>
          <p:nvPicPr>
            <p:cNvPr id="182" name="Rectangle Rectangle" descr="Rectangle Rectangle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38100" y="-38100"/>
              <a:ext cx="10758185" cy="5142515"/>
            </a:xfrm>
            <a:prstGeom prst="rect">
              <a:avLst/>
            </a:prstGeom>
            <a:effectLst/>
          </p:spPr>
        </p:pic>
      </p:grpSp>
      <p:pic>
        <p:nvPicPr>
          <p:cNvPr id="185" name="giphy.gif" descr="giphy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4494" y="4286873"/>
            <a:ext cx="11118575" cy="6300526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i basano sull’operazione di convoluzione, in cui un filtro (kernel) scorre sull’immagine per astrarre delle caratteristiche (features)."/>
          <p:cNvSpPr txBox="1"/>
          <p:nvPr/>
        </p:nvSpPr>
        <p:spPr>
          <a:xfrm>
            <a:off x="1721596" y="8964448"/>
            <a:ext cx="9729658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Si basano sull’</a:t>
            </a:r>
            <a:r>
              <a:rPr u="sng"/>
              <a:t>operazione di convoluzione</a:t>
            </a:r>
            <a:r>
              <a:t>, in cui un filtro (kernel) scorre sull’immagine per astrarre delle caratteristiche (features).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omponenti di una CNN: kern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Componenti di una CNN: kernel </a:t>
            </a:r>
          </a:p>
        </p:txBody>
      </p:sp>
      <p:sp>
        <p:nvSpPr>
          <p:cNvPr id="189" name="Le CNN usano molte copie dello stesso neurone, applicati a parti delle immagini diverse, per calcolare la stessa caratteristica in posizioni diverse dell’input."/>
          <p:cNvSpPr txBox="1"/>
          <p:nvPr/>
        </p:nvSpPr>
        <p:spPr>
          <a:xfrm>
            <a:off x="1250731" y="2710035"/>
            <a:ext cx="22736820" cy="1485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Le CNN usano </a:t>
            </a:r>
            <a:r>
              <a:rPr b="1"/>
              <a:t>molte copie dello stesso neurone</a:t>
            </a:r>
            <a:r>
              <a:t>, applicati a parti delle immagini diverse, per </a:t>
            </a:r>
            <a:r>
              <a:rPr b="1"/>
              <a:t>calcolare la stessa caratteristica in posizioni diverse dell’input</a:t>
            </a:r>
            <a:r>
              <a:t>.</a:t>
            </a:r>
          </a:p>
        </p:txBody>
      </p:sp>
      <p:pic>
        <p:nvPicPr>
          <p:cNvPr id="190" name="Screenshot 2024-01-05 at 15.09.27.png" descr="Screenshot 2024-01-05 at 15.09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82709" y="5579167"/>
            <a:ext cx="10861965" cy="640528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Il kernel è una matrice i cui componenti vengono imparati con l’addestramento.…"/>
          <p:cNvSpPr txBox="1"/>
          <p:nvPr/>
        </p:nvSpPr>
        <p:spPr>
          <a:xfrm>
            <a:off x="13863144" y="5969844"/>
            <a:ext cx="8772573" cy="5623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Il kernel è una matrice i cui componenti vengono imparati con l’addestramento.</a:t>
            </a:r>
          </a:p>
          <a:p>
            <a:pPr algn="just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Le dimensioni del kernel determinano la porzione di immagine considerata ad ogni step.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omponenti di una CNN: kern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Componenti di una CNN: kernel </a:t>
            </a:r>
          </a:p>
        </p:txBody>
      </p:sp>
      <p:sp>
        <p:nvSpPr>
          <p:cNvPr id="196" name="Le CNN usano molte copie dello stesso neurone, applicati a parti delle immagini diverse, per calcolare la stessa caratteristica in posizioni diverse dell’input."/>
          <p:cNvSpPr txBox="1"/>
          <p:nvPr/>
        </p:nvSpPr>
        <p:spPr>
          <a:xfrm>
            <a:off x="1250731" y="2710035"/>
            <a:ext cx="22736820" cy="1485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Le CNN usano </a:t>
            </a:r>
            <a:r>
              <a:rPr b="1"/>
              <a:t>molte copie dello stesso neurone</a:t>
            </a:r>
            <a:r>
              <a:t>, applicati a parti delle immagini diverse, per </a:t>
            </a:r>
            <a:r>
              <a:rPr b="1"/>
              <a:t>calcolare la stessa caratteristica in posizioni diverse dell’input</a:t>
            </a:r>
            <a:r>
              <a:t>.</a:t>
            </a:r>
          </a:p>
        </p:txBody>
      </p:sp>
      <p:grpSp>
        <p:nvGrpSpPr>
          <p:cNvPr id="201" name="Group"/>
          <p:cNvGrpSpPr/>
          <p:nvPr/>
        </p:nvGrpSpPr>
        <p:grpSpPr>
          <a:xfrm>
            <a:off x="3608619" y="4769219"/>
            <a:ext cx="18021043" cy="8255335"/>
            <a:chOff x="0" y="0"/>
            <a:chExt cx="18021042" cy="8255334"/>
          </a:xfrm>
        </p:grpSpPr>
        <p:pic>
          <p:nvPicPr>
            <p:cNvPr id="197" name="Screenshot 2024-01-05 at 15.17.27.png" descr="Screenshot 2024-01-05 at 15.17.27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8021043" cy="76296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8" name="Kernel"/>
            <p:cNvSpPr txBox="1"/>
            <p:nvPr/>
          </p:nvSpPr>
          <p:spPr>
            <a:xfrm>
              <a:off x="5430276" y="4459295"/>
              <a:ext cx="315364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Kernel</a:t>
              </a:r>
            </a:p>
          </p:txBody>
        </p:sp>
        <p:sp>
          <p:nvSpPr>
            <p:cNvPr id="199" name="Input"/>
            <p:cNvSpPr txBox="1"/>
            <p:nvPr/>
          </p:nvSpPr>
          <p:spPr>
            <a:xfrm>
              <a:off x="512311" y="4996198"/>
              <a:ext cx="3943488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Input</a:t>
              </a:r>
            </a:p>
          </p:txBody>
        </p:sp>
        <p:sp>
          <p:nvSpPr>
            <p:cNvPr id="200" name="Output"/>
            <p:cNvSpPr txBox="1"/>
            <p:nvPr/>
          </p:nvSpPr>
          <p:spPr>
            <a:xfrm>
              <a:off x="13283255" y="7446902"/>
              <a:ext cx="4114630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Output</a:t>
              </a:r>
            </a:p>
          </p:txBody>
        </p:sp>
      </p:grpSp>
      <p:sp>
        <p:nvSpPr>
          <p:cNvPr id="202" name="Anche la convoluzione è un’operazione lineare, quindi sarà seguita da un’attivazione."/>
          <p:cNvSpPr txBox="1"/>
          <p:nvPr/>
        </p:nvSpPr>
        <p:spPr>
          <a:xfrm>
            <a:off x="2606565" y="10931238"/>
            <a:ext cx="1336739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Anche </a:t>
            </a:r>
            <a:r>
              <a:rPr u="sng"/>
              <a:t>la convoluzione è un’operazione lineare</a:t>
            </a:r>
            <a:r>
              <a:t>, quindi sarà seguita da un’attivazione.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omponenti di una CNN: stride e pad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Componenti di una CNN: stride e padding</a:t>
            </a:r>
          </a:p>
        </p:txBody>
      </p:sp>
      <p:pic>
        <p:nvPicPr>
          <p:cNvPr id="207" name="1_BMngs93_rm2_BpJFH2mS0Q.gif" descr="1_BMngs93_rm2_BpJFH2mS0Q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45577" y="3255151"/>
            <a:ext cx="4910583" cy="4810366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tride: numero di pixel di cui ci spostiamo quando facciamo scorrere il kernel"/>
          <p:cNvSpPr txBox="1"/>
          <p:nvPr/>
        </p:nvSpPr>
        <p:spPr>
          <a:xfrm>
            <a:off x="11891461" y="4008851"/>
            <a:ext cx="12056718" cy="147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rPr b="1"/>
              <a:t>Stride</a:t>
            </a:r>
            <a:r>
              <a:t>: numero di pixel di cui ci spostiamo quando facciamo scorrere il kernel </a:t>
            </a:r>
          </a:p>
        </p:txBody>
      </p:sp>
      <p:sp>
        <p:nvSpPr>
          <p:cNvPr id="209" name="Padding: aggiunta di pixel ai bordi dell’immagine, principalmente per:…"/>
          <p:cNvSpPr txBox="1"/>
          <p:nvPr/>
        </p:nvSpPr>
        <p:spPr>
          <a:xfrm>
            <a:off x="11891461" y="7764011"/>
            <a:ext cx="12056718" cy="440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b="1" sz="4800">
                <a:solidFill>
                  <a:srgbClr val="000000"/>
                </a:solidFill>
              </a:defRPr>
            </a:pPr>
            <a:r>
              <a:t>Padding</a:t>
            </a:r>
            <a:r>
              <a:rPr b="0"/>
              <a:t>: aggiunta di pixel ai bordi dell’immagine, principalmente per:</a:t>
            </a:r>
            <a:endParaRPr b="0"/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b="1" sz="4800">
                <a:solidFill>
                  <a:srgbClr val="000000"/>
                </a:solidFill>
              </a:defRPr>
            </a:pPr>
            <a:r>
              <a:rPr b="0"/>
              <a:t>Considerare tutti i pixel lo stesso numero di volte;</a:t>
            </a:r>
            <a:endParaRPr b="0"/>
          </a:p>
          <a:p>
            <a:pPr marL="609600" indent="-609600" algn="l">
              <a:lnSpc>
                <a:spcPct val="90000"/>
              </a:lnSpc>
              <a:spcBef>
                <a:spcPts val="2000"/>
              </a:spcBef>
              <a:buSzPct val="123000"/>
              <a:buChar char="•"/>
              <a:defRPr b="1" sz="4800">
                <a:solidFill>
                  <a:srgbClr val="000000"/>
                </a:solidFill>
              </a:defRPr>
            </a:pPr>
            <a:r>
              <a:rPr b="0"/>
              <a:t>Evitare di ridurre eccessivamente la dimensione dell’immagine.</a:t>
            </a:r>
          </a:p>
        </p:txBody>
      </p:sp>
      <p:pic>
        <p:nvPicPr>
          <p:cNvPr id="210" name="9_d0e24ad09a.png" descr="9_d0e24ad09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59197" y="8301723"/>
            <a:ext cx="9646505" cy="499297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Line"/>
          <p:cNvSpPr/>
          <p:nvPr/>
        </p:nvSpPr>
        <p:spPr>
          <a:xfrm>
            <a:off x="4830112" y="10547403"/>
            <a:ext cx="1796052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2" name="padding"/>
          <p:cNvSpPr txBox="1"/>
          <p:nvPr/>
        </p:nvSpPr>
        <p:spPr>
          <a:xfrm>
            <a:off x="4516023" y="10760782"/>
            <a:ext cx="2424230" cy="833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0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14:m>
              <m:oMath>
                <m:r>
                  <a:rPr xmlns:a="http://schemas.openxmlformats.org/drawingml/2006/main" sz="4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 padding</a:t>
            </a:r>
          </a:p>
        </p:txBody>
      </p:sp>
      <p:sp>
        <p:nvSpPr>
          <p:cNvPr id="213" name="Stride of   pixels:"/>
          <p:cNvSpPr txBox="1"/>
          <p:nvPr/>
        </p:nvSpPr>
        <p:spPr>
          <a:xfrm>
            <a:off x="1264655" y="3507978"/>
            <a:ext cx="3994965" cy="833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0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Stride of </a:t>
            </a:r>
            <a14:m>
              <m:oMath>
                <m:r>
                  <a:rPr xmlns:a="http://schemas.openxmlformats.org/drawingml/2006/main" sz="4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2</m:t>
                </m:r>
              </m:oMath>
            </a14:m>
            <a:r>
              <a:t> pixels: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3"/>
      <p:bldP build="whole" bldLvl="1" animBg="1" rev="0" advAuto="0" spid="209" grpId="2"/>
      <p:bldP build="whole" bldLvl="1" animBg="1" rev="0" advAuto="0" spid="210" grpId="1"/>
      <p:bldP build="whole" bldLvl="1" animBg="1" rev="0" advAuto="0" spid="211" grpId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omponenti di una CNN: poo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Componenti di una CNN: pooling</a:t>
            </a:r>
          </a:p>
        </p:txBody>
      </p:sp>
      <p:sp>
        <p:nvSpPr>
          <p:cNvPr id="218" name="Il pooling serve a distillare le caratteristiche salienti del pattern imparato dal kernel."/>
          <p:cNvSpPr txBox="1"/>
          <p:nvPr/>
        </p:nvSpPr>
        <p:spPr>
          <a:xfrm>
            <a:off x="1250731" y="2821672"/>
            <a:ext cx="22736820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Il </a:t>
            </a:r>
            <a:r>
              <a:rPr b="1"/>
              <a:t>pooling</a:t>
            </a:r>
            <a:r>
              <a:t> serve a distillare le caratteristiche salienti del pattern imparato dal kernel.</a:t>
            </a:r>
          </a:p>
        </p:txBody>
      </p:sp>
      <p:pic>
        <p:nvPicPr>
          <p:cNvPr id="219" name="maxpool_animation.gif" descr="maxpool_animation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99675" y="4214718"/>
            <a:ext cx="14147170" cy="6296268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Come il kernel, il pooling ha dimensione e stride."/>
          <p:cNvSpPr txBox="1"/>
          <p:nvPr/>
        </p:nvSpPr>
        <p:spPr>
          <a:xfrm>
            <a:off x="1929509" y="11786475"/>
            <a:ext cx="1308750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Come il kernel, il pooling ha dimensione e stride.</a:t>
            </a:r>
          </a:p>
        </p:txBody>
      </p:sp>
      <p:sp>
        <p:nvSpPr>
          <p:cNvPr id="221" name="Resilienza a piccole trasformazioni dell’input."/>
          <p:cNvSpPr txBox="1"/>
          <p:nvPr/>
        </p:nvSpPr>
        <p:spPr>
          <a:xfrm>
            <a:off x="16637875" y="4582155"/>
            <a:ext cx="6992588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Resilienza a piccole trasformazioni dell’input.</a:t>
            </a:r>
          </a:p>
        </p:txBody>
      </p:sp>
      <p:sp>
        <p:nvSpPr>
          <p:cNvPr id="222" name="Riduzione del numero di parametri della rete."/>
          <p:cNvSpPr txBox="1"/>
          <p:nvPr/>
        </p:nvSpPr>
        <p:spPr>
          <a:xfrm>
            <a:off x="16637875" y="6853265"/>
            <a:ext cx="6992588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Riduzione del numero di parametri della rete.</a:t>
            </a:r>
          </a:p>
        </p:txBody>
      </p:sp>
      <p:sp>
        <p:nvSpPr>
          <p:cNvPr id="223" name="I più tipi comuni di pooling sono il massimo e la media aritmetica."/>
          <p:cNvSpPr txBox="1"/>
          <p:nvPr/>
        </p:nvSpPr>
        <p:spPr>
          <a:xfrm>
            <a:off x="16637875" y="8785978"/>
            <a:ext cx="6992588" cy="213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I più tipi comuni di pooling sono il </a:t>
            </a:r>
            <a:r>
              <a:rPr b="1"/>
              <a:t>massimo</a:t>
            </a:r>
            <a:r>
              <a:t> e la </a:t>
            </a:r>
            <a:r>
              <a:rPr b="1"/>
              <a:t>media aritmetica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"/>
          <p:cNvGrpSpPr/>
          <p:nvPr/>
        </p:nvGrpSpPr>
        <p:grpSpPr>
          <a:xfrm>
            <a:off x="1614695" y="4464229"/>
            <a:ext cx="14911465" cy="8271021"/>
            <a:chOff x="0" y="0"/>
            <a:chExt cx="14911463" cy="8271019"/>
          </a:xfrm>
        </p:grpSpPr>
        <p:grpSp>
          <p:nvGrpSpPr>
            <p:cNvPr id="231" name="Group"/>
            <p:cNvGrpSpPr/>
            <p:nvPr/>
          </p:nvGrpSpPr>
          <p:grpSpPr>
            <a:xfrm>
              <a:off x="0" y="0"/>
              <a:ext cx="14911464" cy="8271020"/>
              <a:chOff x="0" y="0"/>
              <a:chExt cx="14911463" cy="8271019"/>
            </a:xfrm>
          </p:grpSpPr>
          <p:grpSp>
            <p:nvGrpSpPr>
              <p:cNvPr id="229" name="Group"/>
              <p:cNvGrpSpPr/>
              <p:nvPr/>
            </p:nvGrpSpPr>
            <p:grpSpPr>
              <a:xfrm>
                <a:off x="636279" y="0"/>
                <a:ext cx="14275185" cy="8271020"/>
                <a:chOff x="0" y="0"/>
                <a:chExt cx="14275184" cy="8271019"/>
              </a:xfrm>
            </p:grpSpPr>
            <p:pic>
              <p:nvPicPr>
                <p:cNvPr id="227" name="Opera Snapshot_2024-01-05_162043_ujjwalkarn.me.png" descr="Opera Snapshot_2024-01-05_162043_ujjwalkarn.me.png"/>
                <p:cNvPicPr>
                  <a:picLocks noChangeAspect="1"/>
                </p:cNvPicPr>
                <p:nvPr/>
              </p:nvPicPr>
              <p:blipFill>
                <a:blip r:embed="rId2">
                  <a:extLst/>
                </a:blip>
                <a:stretch>
                  <a:fillRect/>
                </a:stretch>
              </p:blipFill>
              <p:spPr>
                <a:xfrm>
                  <a:off x="0" y="1946086"/>
                  <a:ext cx="6980140" cy="4378847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228" name="KvzJc.png" descr="KvzJc.png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6975639" y="0"/>
                  <a:ext cx="7299546" cy="8271020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sp>
            <p:nvSpPr>
              <p:cNvPr id="230" name="Features estratte dalle convoluzioni"/>
              <p:cNvSpPr txBox="1"/>
              <p:nvPr/>
            </p:nvSpPr>
            <p:spPr>
              <a:xfrm>
                <a:off x="0" y="6647222"/>
                <a:ext cx="7795743" cy="15494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4500"/>
                  </a:spcBef>
                  <a:defRPr sz="4800">
                    <a:solidFill>
                      <a:srgbClr val="000000"/>
                    </a:solidFill>
                    <a:latin typeface="Bradley Hand ITC TT-Bold"/>
                    <a:ea typeface="Bradley Hand ITC TT-Bold"/>
                    <a:cs typeface="Bradley Hand ITC TT-Bold"/>
                    <a:sym typeface="Bradley Hand ITC TT-Bold"/>
                  </a:defRPr>
                </a:lvl1pPr>
              </a:lstStyle>
              <a:p>
                <a:pPr/>
                <a:r>
                  <a:t>Features estratte dalle convoluzioni</a:t>
                </a:r>
              </a:p>
            </p:txBody>
          </p:sp>
        </p:grpSp>
        <p:sp>
          <p:nvSpPr>
            <p:cNvPr id="232" name="Output"/>
            <p:cNvSpPr txBox="1"/>
            <p:nvPr/>
          </p:nvSpPr>
          <p:spPr>
            <a:xfrm>
              <a:off x="12580883" y="5784758"/>
              <a:ext cx="2021130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  <a:latin typeface="Bradley Hand ITC TT-Bold"/>
                  <a:ea typeface="Bradley Hand ITC TT-Bold"/>
                  <a:cs typeface="Bradley Hand ITC TT-Bold"/>
                  <a:sym typeface="Bradley Hand ITC TT-Bold"/>
                </a:defRPr>
              </a:lvl1pPr>
            </a:lstStyle>
            <a:p>
              <a:pPr/>
              <a:r>
                <a:t>Output</a:t>
              </a:r>
            </a:p>
          </p:txBody>
        </p:sp>
      </p:grpSp>
      <p:sp>
        <p:nvSpPr>
          <p:cNvPr id="234" name="Componenti di una CNN: strato di classificazi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pc="-153" sz="7650"/>
            </a:lvl1pPr>
          </a:lstStyle>
          <a:p>
            <a:pPr/>
            <a:r>
              <a:t>Componenti di una CNN: strato di classificazione</a:t>
            </a:r>
          </a:p>
        </p:txBody>
      </p:sp>
      <p:sp>
        <p:nvSpPr>
          <p:cNvPr id="235" name="L’ultimo strato è quelle permette di classificare l’immagine in input utilizzando le features estratte dagli strati convolutivi. Solitamente è implementato tramite uno strato densamente/completamente connesso."/>
          <p:cNvSpPr txBox="1"/>
          <p:nvPr/>
        </p:nvSpPr>
        <p:spPr>
          <a:xfrm>
            <a:off x="1250731" y="2678995"/>
            <a:ext cx="22736820" cy="2114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L’ultimo strato è quelle permette di classificare l’immagine in input utilizzando le features estratte dagli strati convolutivi. Solitamente è implementato tramite uno strato densamente/completamente connesso. </a:t>
            </a:r>
          </a:p>
        </p:txBody>
      </p:sp>
      <p:grpSp>
        <p:nvGrpSpPr>
          <p:cNvPr id="238" name="Group"/>
          <p:cNvGrpSpPr/>
          <p:nvPr/>
        </p:nvGrpSpPr>
        <p:grpSpPr>
          <a:xfrm>
            <a:off x="11826636" y="4909648"/>
            <a:ext cx="8039951" cy="7267924"/>
            <a:chOff x="0" y="0"/>
            <a:chExt cx="8039950" cy="7267922"/>
          </a:xfrm>
        </p:grpSpPr>
        <p:sp>
          <p:nvSpPr>
            <p:cNvPr id="236" name="Oval"/>
            <p:cNvSpPr/>
            <p:nvPr/>
          </p:nvSpPr>
          <p:spPr>
            <a:xfrm>
              <a:off x="0" y="48757"/>
              <a:ext cx="3840244" cy="7219166"/>
            </a:xfrm>
            <a:prstGeom prst="ellips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40" name="Connection Line"/>
            <p:cNvSpPr/>
            <p:nvPr/>
          </p:nvSpPr>
          <p:spPr>
            <a:xfrm>
              <a:off x="3699151" y="-1"/>
              <a:ext cx="4340800" cy="2154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5" h="16439" fill="norm" stroke="1" extrusionOk="0">
                  <a:moveTo>
                    <a:pt x="20297" y="9468"/>
                  </a:moveTo>
                  <a:cubicBezTo>
                    <a:pt x="21600" y="-5161"/>
                    <a:pt x="14834" y="-2837"/>
                    <a:pt x="0" y="16439"/>
                  </a:cubicBezTo>
                </a:path>
              </a:pathLst>
            </a:cu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headEnd type="triangle" w="med" len="med"/>
            </a:ln>
            <a:effectLst/>
          </p:spPr>
          <p:txBody>
            <a:bodyPr/>
            <a:lstStyle/>
            <a:p>
              <a:pPr/>
            </a:p>
          </p:txBody>
        </p:sp>
      </p:grpSp>
      <p:sp>
        <p:nvSpPr>
          <p:cNvPr id="239" name="Attivazione che trasforma i valori dei neuroni in probabilità (di appartenere a ciascuna classe)"/>
          <p:cNvSpPr txBox="1"/>
          <p:nvPr/>
        </p:nvSpPr>
        <p:spPr>
          <a:xfrm>
            <a:off x="16827062" y="6764588"/>
            <a:ext cx="6504074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Attivazione che trasforma i valori dei neuroni in probabilità (di appartenere a ciascuna classe)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8" grpId="1"/>
      <p:bldP build="whole" bldLvl="1" animBg="1" rev="0" advAuto="0" spid="239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